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1" r:id="rId14"/>
    <p:sldId id="259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4AE81-BB8F-40D8-8692-C905B888D410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DA438FEF-741D-46EF-B538-B20A8D736E9A}">
      <dgm:prSet phldrT="[Text]" custT="1"/>
      <dgm:spPr/>
      <dgm:t>
        <a:bodyPr/>
        <a:lstStyle/>
        <a:p>
          <a:r>
            <a:rPr lang="de-DE" sz="1600" dirty="0"/>
            <a:t>Kompetenz-bereiche</a:t>
          </a:r>
        </a:p>
      </dgm:t>
    </dgm:pt>
    <dgm:pt modelId="{C929B2DF-CF43-4C36-BAA6-9E5CD709A594}" type="parTrans" cxnId="{AB47E0F7-2C87-47D4-901A-1BE81F4B9C28}">
      <dgm:prSet/>
      <dgm:spPr/>
      <dgm:t>
        <a:bodyPr/>
        <a:lstStyle/>
        <a:p>
          <a:endParaRPr lang="de-DE" sz="3600"/>
        </a:p>
      </dgm:t>
    </dgm:pt>
    <dgm:pt modelId="{A7FB9DCF-9F15-4FDE-ABD1-EC91531C5E5D}" type="sibTrans" cxnId="{AB47E0F7-2C87-47D4-901A-1BE81F4B9C28}">
      <dgm:prSet/>
      <dgm:spPr/>
      <dgm:t>
        <a:bodyPr/>
        <a:lstStyle/>
        <a:p>
          <a:endParaRPr lang="de-DE" sz="3600"/>
        </a:p>
      </dgm:t>
    </dgm:pt>
    <dgm:pt modelId="{3B790121-F65C-4D3C-9104-603CB5BD6838}">
      <dgm:prSet phldrT="[Text]" custT="1"/>
      <dgm:spPr/>
      <dgm:t>
        <a:bodyPr/>
        <a:lstStyle/>
        <a:p>
          <a:r>
            <a:rPr lang="de-DE" sz="1400" dirty="0"/>
            <a:t>personale /soziale</a:t>
          </a:r>
        </a:p>
      </dgm:t>
    </dgm:pt>
    <dgm:pt modelId="{AB524D18-452C-44B4-B4F1-0705446E1600}" type="parTrans" cxnId="{C9556549-0A9B-4975-B8A2-C30E600B0C18}">
      <dgm:prSet/>
      <dgm:spPr/>
      <dgm:t>
        <a:bodyPr/>
        <a:lstStyle/>
        <a:p>
          <a:endParaRPr lang="de-DE" sz="3600"/>
        </a:p>
      </dgm:t>
    </dgm:pt>
    <dgm:pt modelId="{D64441FC-F5FF-4F33-81C3-62EB0563970F}" type="sibTrans" cxnId="{C9556549-0A9B-4975-B8A2-C30E600B0C18}">
      <dgm:prSet/>
      <dgm:spPr/>
      <dgm:t>
        <a:bodyPr/>
        <a:lstStyle/>
        <a:p>
          <a:endParaRPr lang="de-DE" sz="3600"/>
        </a:p>
      </dgm:t>
    </dgm:pt>
    <dgm:pt modelId="{DDC5DED7-F8A4-4804-B46E-52FB03111E60}">
      <dgm:prSet phldrT="[Text]" custT="1"/>
      <dgm:spPr/>
      <dgm:t>
        <a:bodyPr/>
        <a:lstStyle/>
        <a:p>
          <a:r>
            <a:rPr lang="de-DE" sz="1400" dirty="0"/>
            <a:t>sprach-</a:t>
          </a:r>
          <a:r>
            <a:rPr lang="de-DE" sz="1400" dirty="0" err="1"/>
            <a:t>liche</a:t>
          </a:r>
          <a:endParaRPr lang="de-DE" sz="1400" dirty="0"/>
        </a:p>
      </dgm:t>
    </dgm:pt>
    <dgm:pt modelId="{BA5FCA02-E4BC-42F4-85F6-3DC260EF3247}" type="parTrans" cxnId="{BC9860F0-F6DC-49C5-B39E-1FA4C709218F}">
      <dgm:prSet/>
      <dgm:spPr/>
      <dgm:t>
        <a:bodyPr/>
        <a:lstStyle/>
        <a:p>
          <a:endParaRPr lang="de-DE" sz="3600"/>
        </a:p>
      </dgm:t>
    </dgm:pt>
    <dgm:pt modelId="{ED1BF009-49CE-4BB5-AFC3-800A064B78FF}" type="sibTrans" cxnId="{BC9860F0-F6DC-49C5-B39E-1FA4C709218F}">
      <dgm:prSet/>
      <dgm:spPr/>
      <dgm:t>
        <a:bodyPr/>
        <a:lstStyle/>
        <a:p>
          <a:endParaRPr lang="de-DE" sz="3600"/>
        </a:p>
      </dgm:t>
    </dgm:pt>
    <dgm:pt modelId="{1DB1C73D-9845-4F8D-8C99-B31C3E052F7A}">
      <dgm:prSet phldrT="[Text]" custT="1"/>
      <dgm:spPr/>
      <dgm:t>
        <a:bodyPr/>
        <a:lstStyle/>
        <a:p>
          <a:r>
            <a:rPr lang="de-DE" sz="1400" dirty="0" err="1"/>
            <a:t>Elementa-res</a:t>
          </a:r>
          <a:r>
            <a:rPr lang="de-DE" sz="1400" dirty="0"/>
            <a:t> Wissen</a:t>
          </a:r>
        </a:p>
      </dgm:t>
    </dgm:pt>
    <dgm:pt modelId="{FAB8A720-D0F1-450F-A819-A7A1FD4FEB43}" type="parTrans" cxnId="{B81E88CB-85CA-4BDA-9520-00192CFA3A58}">
      <dgm:prSet/>
      <dgm:spPr/>
      <dgm:t>
        <a:bodyPr/>
        <a:lstStyle/>
        <a:p>
          <a:endParaRPr lang="de-DE" sz="3600"/>
        </a:p>
      </dgm:t>
    </dgm:pt>
    <dgm:pt modelId="{E129D88D-C536-42D3-B2C1-90BC4E6E72BE}" type="sibTrans" cxnId="{B81E88CB-85CA-4BDA-9520-00192CFA3A58}">
      <dgm:prSet/>
      <dgm:spPr/>
      <dgm:t>
        <a:bodyPr/>
        <a:lstStyle/>
        <a:p>
          <a:endParaRPr lang="de-DE" sz="3600"/>
        </a:p>
      </dgm:t>
    </dgm:pt>
    <dgm:pt modelId="{404E6359-CA83-409F-B1B7-C76CC2E4933E}">
      <dgm:prSet phldrT="[Text]" custT="1"/>
      <dgm:spPr/>
      <dgm:t>
        <a:bodyPr/>
        <a:lstStyle/>
        <a:p>
          <a:r>
            <a:rPr lang="de-DE" sz="1400" dirty="0"/>
            <a:t>Motorik</a:t>
          </a:r>
        </a:p>
      </dgm:t>
    </dgm:pt>
    <dgm:pt modelId="{268EB2FE-EFD5-4644-B83C-B4B066FF1480}" type="parTrans" cxnId="{E78C8C41-398A-42C4-A42E-06EB69D31B46}">
      <dgm:prSet/>
      <dgm:spPr/>
      <dgm:t>
        <a:bodyPr/>
        <a:lstStyle/>
        <a:p>
          <a:endParaRPr lang="de-DE" sz="3600"/>
        </a:p>
      </dgm:t>
    </dgm:pt>
    <dgm:pt modelId="{279D332F-7D76-4AE2-A945-1BBA4725DAC0}" type="sibTrans" cxnId="{E78C8C41-398A-42C4-A42E-06EB69D31B46}">
      <dgm:prSet/>
      <dgm:spPr/>
      <dgm:t>
        <a:bodyPr/>
        <a:lstStyle/>
        <a:p>
          <a:endParaRPr lang="de-DE" sz="3600"/>
        </a:p>
      </dgm:t>
    </dgm:pt>
    <dgm:pt modelId="{3538D524-6914-4E39-B31A-7CD5E0C89599}">
      <dgm:prSet phldrT="[Text]" custT="1"/>
      <dgm:spPr/>
      <dgm:t>
        <a:bodyPr/>
        <a:lstStyle/>
        <a:p>
          <a:r>
            <a:rPr lang="de-DE" sz="1400" dirty="0"/>
            <a:t>Wahr-</a:t>
          </a:r>
          <a:r>
            <a:rPr lang="de-DE" sz="1400" dirty="0" err="1"/>
            <a:t>nehmung</a:t>
          </a:r>
          <a:endParaRPr lang="de-DE" sz="1400" dirty="0"/>
        </a:p>
      </dgm:t>
    </dgm:pt>
    <dgm:pt modelId="{EDF8A23B-345E-4288-810E-1BC1A798D285}" type="parTrans" cxnId="{D70856E9-A34B-4492-803F-3716DFF1BEE8}">
      <dgm:prSet/>
      <dgm:spPr/>
      <dgm:t>
        <a:bodyPr/>
        <a:lstStyle/>
        <a:p>
          <a:endParaRPr lang="de-DE" sz="3600"/>
        </a:p>
      </dgm:t>
    </dgm:pt>
    <dgm:pt modelId="{B962DCAB-4D87-4302-9B94-90F2B2362B14}" type="sibTrans" cxnId="{D70856E9-A34B-4492-803F-3716DFF1BEE8}">
      <dgm:prSet/>
      <dgm:spPr/>
      <dgm:t>
        <a:bodyPr/>
        <a:lstStyle/>
        <a:p>
          <a:endParaRPr lang="de-DE" sz="3600"/>
        </a:p>
      </dgm:t>
    </dgm:pt>
    <dgm:pt modelId="{C6E2887B-F0D0-4118-9BB4-B8FA955A21A7}" type="pres">
      <dgm:prSet presAssocID="{C884AE81-BB8F-40D8-8692-C905B888D4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BF5E4B-DD09-4933-97AB-B96CC0860B9B}" type="pres">
      <dgm:prSet presAssocID="{DA438FEF-741D-46EF-B538-B20A8D736E9A}" presName="centerShape" presStyleLbl="node0" presStyleIdx="0" presStyleCnt="1"/>
      <dgm:spPr/>
    </dgm:pt>
    <dgm:pt modelId="{FF6D501B-6D1A-43C7-97DC-14CDF5C56143}" type="pres">
      <dgm:prSet presAssocID="{3B790121-F65C-4D3C-9104-603CB5BD6838}" presName="node" presStyleLbl="node1" presStyleIdx="0" presStyleCnt="5">
        <dgm:presLayoutVars>
          <dgm:bulletEnabled val="1"/>
        </dgm:presLayoutVars>
      </dgm:prSet>
      <dgm:spPr/>
    </dgm:pt>
    <dgm:pt modelId="{DD7AEAB8-371E-4F8E-9B9C-E5D3BA4E37D1}" type="pres">
      <dgm:prSet presAssocID="{3B790121-F65C-4D3C-9104-603CB5BD6838}" presName="dummy" presStyleCnt="0"/>
      <dgm:spPr/>
    </dgm:pt>
    <dgm:pt modelId="{1E8BA931-E8EC-43E9-A9EA-CEA5A5F845D4}" type="pres">
      <dgm:prSet presAssocID="{D64441FC-F5FF-4F33-81C3-62EB0563970F}" presName="sibTrans" presStyleLbl="sibTrans2D1" presStyleIdx="0" presStyleCnt="5"/>
      <dgm:spPr/>
    </dgm:pt>
    <dgm:pt modelId="{8334E58C-FEAE-4F7B-9C7C-580F6F8F7199}" type="pres">
      <dgm:prSet presAssocID="{DDC5DED7-F8A4-4804-B46E-52FB03111E60}" presName="node" presStyleLbl="node1" presStyleIdx="1" presStyleCnt="5">
        <dgm:presLayoutVars>
          <dgm:bulletEnabled val="1"/>
        </dgm:presLayoutVars>
      </dgm:prSet>
      <dgm:spPr/>
    </dgm:pt>
    <dgm:pt modelId="{90196D97-AD7C-43B5-8B6B-6C2C7FDEE18D}" type="pres">
      <dgm:prSet presAssocID="{DDC5DED7-F8A4-4804-B46E-52FB03111E60}" presName="dummy" presStyleCnt="0"/>
      <dgm:spPr/>
    </dgm:pt>
    <dgm:pt modelId="{C87D1D5C-DC79-4BFA-A505-6BF52E60973B}" type="pres">
      <dgm:prSet presAssocID="{ED1BF009-49CE-4BB5-AFC3-800A064B78FF}" presName="sibTrans" presStyleLbl="sibTrans2D1" presStyleIdx="1" presStyleCnt="5"/>
      <dgm:spPr/>
    </dgm:pt>
    <dgm:pt modelId="{E11B8417-F98A-4C1F-9891-B5641362744F}" type="pres">
      <dgm:prSet presAssocID="{1DB1C73D-9845-4F8D-8C99-B31C3E052F7A}" presName="node" presStyleLbl="node1" presStyleIdx="2" presStyleCnt="5">
        <dgm:presLayoutVars>
          <dgm:bulletEnabled val="1"/>
        </dgm:presLayoutVars>
      </dgm:prSet>
      <dgm:spPr/>
    </dgm:pt>
    <dgm:pt modelId="{4F2786F8-DF25-4D2D-9BAE-9FFF37B4D63D}" type="pres">
      <dgm:prSet presAssocID="{1DB1C73D-9845-4F8D-8C99-B31C3E052F7A}" presName="dummy" presStyleCnt="0"/>
      <dgm:spPr/>
    </dgm:pt>
    <dgm:pt modelId="{BA4F01CA-2E8B-436B-AC5A-3EA02B15CBD8}" type="pres">
      <dgm:prSet presAssocID="{E129D88D-C536-42D3-B2C1-90BC4E6E72BE}" presName="sibTrans" presStyleLbl="sibTrans2D1" presStyleIdx="2" presStyleCnt="5"/>
      <dgm:spPr/>
    </dgm:pt>
    <dgm:pt modelId="{0710C86F-ACE7-4B2D-8433-0405359C0624}" type="pres">
      <dgm:prSet presAssocID="{404E6359-CA83-409F-B1B7-C76CC2E4933E}" presName="node" presStyleLbl="node1" presStyleIdx="3" presStyleCnt="5">
        <dgm:presLayoutVars>
          <dgm:bulletEnabled val="1"/>
        </dgm:presLayoutVars>
      </dgm:prSet>
      <dgm:spPr/>
    </dgm:pt>
    <dgm:pt modelId="{6AA3FA89-EBA3-4DA7-829C-E217DCE19D7D}" type="pres">
      <dgm:prSet presAssocID="{404E6359-CA83-409F-B1B7-C76CC2E4933E}" presName="dummy" presStyleCnt="0"/>
      <dgm:spPr/>
    </dgm:pt>
    <dgm:pt modelId="{64B95952-5241-40B9-96E2-7C86E75E9345}" type="pres">
      <dgm:prSet presAssocID="{279D332F-7D76-4AE2-A945-1BBA4725DAC0}" presName="sibTrans" presStyleLbl="sibTrans2D1" presStyleIdx="3" presStyleCnt="5"/>
      <dgm:spPr/>
    </dgm:pt>
    <dgm:pt modelId="{59EF67DC-C5BA-4BFB-8153-86B6D2722B88}" type="pres">
      <dgm:prSet presAssocID="{3538D524-6914-4E39-B31A-7CD5E0C89599}" presName="node" presStyleLbl="node1" presStyleIdx="4" presStyleCnt="5">
        <dgm:presLayoutVars>
          <dgm:bulletEnabled val="1"/>
        </dgm:presLayoutVars>
      </dgm:prSet>
      <dgm:spPr/>
    </dgm:pt>
    <dgm:pt modelId="{767C881C-D1AF-455D-A106-0B022C47FE77}" type="pres">
      <dgm:prSet presAssocID="{3538D524-6914-4E39-B31A-7CD5E0C89599}" presName="dummy" presStyleCnt="0"/>
      <dgm:spPr/>
    </dgm:pt>
    <dgm:pt modelId="{12282371-CFFA-4D46-9BFD-ABF59735EDF4}" type="pres">
      <dgm:prSet presAssocID="{B962DCAB-4D87-4302-9B94-90F2B2362B14}" presName="sibTrans" presStyleLbl="sibTrans2D1" presStyleIdx="4" presStyleCnt="5"/>
      <dgm:spPr/>
    </dgm:pt>
  </dgm:ptLst>
  <dgm:cxnLst>
    <dgm:cxn modelId="{ECE25918-3BFC-4CB7-9C82-DD29156502A7}" type="presOf" srcId="{D64441FC-F5FF-4F33-81C3-62EB0563970F}" destId="{1E8BA931-E8EC-43E9-A9EA-CEA5A5F845D4}" srcOrd="0" destOrd="0" presId="urn:microsoft.com/office/officeart/2005/8/layout/radial6"/>
    <dgm:cxn modelId="{EA28EC21-1EDA-4CDB-9B48-5D9F9A909D30}" type="presOf" srcId="{279D332F-7D76-4AE2-A945-1BBA4725DAC0}" destId="{64B95952-5241-40B9-96E2-7C86E75E9345}" srcOrd="0" destOrd="0" presId="urn:microsoft.com/office/officeart/2005/8/layout/radial6"/>
    <dgm:cxn modelId="{D55EB827-D10E-404C-83EB-D7B31014FCFF}" type="presOf" srcId="{3538D524-6914-4E39-B31A-7CD5E0C89599}" destId="{59EF67DC-C5BA-4BFB-8153-86B6D2722B88}" srcOrd="0" destOrd="0" presId="urn:microsoft.com/office/officeart/2005/8/layout/radial6"/>
    <dgm:cxn modelId="{E78C8C41-398A-42C4-A42E-06EB69D31B46}" srcId="{DA438FEF-741D-46EF-B538-B20A8D736E9A}" destId="{404E6359-CA83-409F-B1B7-C76CC2E4933E}" srcOrd="3" destOrd="0" parTransId="{268EB2FE-EFD5-4644-B83C-B4B066FF1480}" sibTransId="{279D332F-7D76-4AE2-A945-1BBA4725DAC0}"/>
    <dgm:cxn modelId="{E08A2647-CBCA-43C8-A0E3-CFC794E315CE}" type="presOf" srcId="{DDC5DED7-F8A4-4804-B46E-52FB03111E60}" destId="{8334E58C-FEAE-4F7B-9C7C-580F6F8F7199}" srcOrd="0" destOrd="0" presId="urn:microsoft.com/office/officeart/2005/8/layout/radial6"/>
    <dgm:cxn modelId="{C9556549-0A9B-4975-B8A2-C30E600B0C18}" srcId="{DA438FEF-741D-46EF-B538-B20A8D736E9A}" destId="{3B790121-F65C-4D3C-9104-603CB5BD6838}" srcOrd="0" destOrd="0" parTransId="{AB524D18-452C-44B4-B4F1-0705446E1600}" sibTransId="{D64441FC-F5FF-4F33-81C3-62EB0563970F}"/>
    <dgm:cxn modelId="{9D4B7F6F-ACB5-4911-B6F1-8226451CEC22}" type="presOf" srcId="{E129D88D-C536-42D3-B2C1-90BC4E6E72BE}" destId="{BA4F01CA-2E8B-436B-AC5A-3EA02B15CBD8}" srcOrd="0" destOrd="0" presId="urn:microsoft.com/office/officeart/2005/8/layout/radial6"/>
    <dgm:cxn modelId="{62D7968B-998A-4C1E-AB76-E60C70128D63}" type="presOf" srcId="{C884AE81-BB8F-40D8-8692-C905B888D410}" destId="{C6E2887B-F0D0-4118-9BB4-B8FA955A21A7}" srcOrd="0" destOrd="0" presId="urn:microsoft.com/office/officeart/2005/8/layout/radial6"/>
    <dgm:cxn modelId="{4ADE8E97-B800-4B73-9C5D-9B331C9D21D8}" type="presOf" srcId="{B962DCAB-4D87-4302-9B94-90F2B2362B14}" destId="{12282371-CFFA-4D46-9BFD-ABF59735EDF4}" srcOrd="0" destOrd="0" presId="urn:microsoft.com/office/officeart/2005/8/layout/radial6"/>
    <dgm:cxn modelId="{F94027A3-A438-467E-9F28-3BDFC3DA4832}" type="presOf" srcId="{404E6359-CA83-409F-B1B7-C76CC2E4933E}" destId="{0710C86F-ACE7-4B2D-8433-0405359C0624}" srcOrd="0" destOrd="0" presId="urn:microsoft.com/office/officeart/2005/8/layout/radial6"/>
    <dgm:cxn modelId="{4B3408B0-3B7A-4D28-8982-84873CB90E12}" type="presOf" srcId="{ED1BF009-49CE-4BB5-AFC3-800A064B78FF}" destId="{C87D1D5C-DC79-4BFA-A505-6BF52E60973B}" srcOrd="0" destOrd="0" presId="urn:microsoft.com/office/officeart/2005/8/layout/radial6"/>
    <dgm:cxn modelId="{AF86BAB1-66D8-44AB-8062-92C5005C18EE}" type="presOf" srcId="{DA438FEF-741D-46EF-B538-B20A8D736E9A}" destId="{AFBF5E4B-DD09-4933-97AB-B96CC0860B9B}" srcOrd="0" destOrd="0" presId="urn:microsoft.com/office/officeart/2005/8/layout/radial6"/>
    <dgm:cxn modelId="{DB1758B9-3CF5-45A4-881B-496582E16C46}" type="presOf" srcId="{3B790121-F65C-4D3C-9104-603CB5BD6838}" destId="{FF6D501B-6D1A-43C7-97DC-14CDF5C56143}" srcOrd="0" destOrd="0" presId="urn:microsoft.com/office/officeart/2005/8/layout/radial6"/>
    <dgm:cxn modelId="{B81E88CB-85CA-4BDA-9520-00192CFA3A58}" srcId="{DA438FEF-741D-46EF-B538-B20A8D736E9A}" destId="{1DB1C73D-9845-4F8D-8C99-B31C3E052F7A}" srcOrd="2" destOrd="0" parTransId="{FAB8A720-D0F1-450F-A819-A7A1FD4FEB43}" sibTransId="{E129D88D-C536-42D3-B2C1-90BC4E6E72BE}"/>
    <dgm:cxn modelId="{D70856E9-A34B-4492-803F-3716DFF1BEE8}" srcId="{DA438FEF-741D-46EF-B538-B20A8D736E9A}" destId="{3538D524-6914-4E39-B31A-7CD5E0C89599}" srcOrd="4" destOrd="0" parTransId="{EDF8A23B-345E-4288-810E-1BC1A798D285}" sibTransId="{B962DCAB-4D87-4302-9B94-90F2B2362B14}"/>
    <dgm:cxn modelId="{D9E18FED-3D2A-4BFB-B88B-21EDD78DAAC9}" type="presOf" srcId="{1DB1C73D-9845-4F8D-8C99-B31C3E052F7A}" destId="{E11B8417-F98A-4C1F-9891-B5641362744F}" srcOrd="0" destOrd="0" presId="urn:microsoft.com/office/officeart/2005/8/layout/radial6"/>
    <dgm:cxn modelId="{BC9860F0-F6DC-49C5-B39E-1FA4C709218F}" srcId="{DA438FEF-741D-46EF-B538-B20A8D736E9A}" destId="{DDC5DED7-F8A4-4804-B46E-52FB03111E60}" srcOrd="1" destOrd="0" parTransId="{BA5FCA02-E4BC-42F4-85F6-3DC260EF3247}" sibTransId="{ED1BF009-49CE-4BB5-AFC3-800A064B78FF}"/>
    <dgm:cxn modelId="{AB47E0F7-2C87-47D4-901A-1BE81F4B9C28}" srcId="{C884AE81-BB8F-40D8-8692-C905B888D410}" destId="{DA438FEF-741D-46EF-B538-B20A8D736E9A}" srcOrd="0" destOrd="0" parTransId="{C929B2DF-CF43-4C36-BAA6-9E5CD709A594}" sibTransId="{A7FB9DCF-9F15-4FDE-ABD1-EC91531C5E5D}"/>
    <dgm:cxn modelId="{3EFE65E3-E564-4DE6-9DD3-69DCAF7F434E}" type="presParOf" srcId="{C6E2887B-F0D0-4118-9BB4-B8FA955A21A7}" destId="{AFBF5E4B-DD09-4933-97AB-B96CC0860B9B}" srcOrd="0" destOrd="0" presId="urn:microsoft.com/office/officeart/2005/8/layout/radial6"/>
    <dgm:cxn modelId="{25D43FC4-CDB3-40E6-A201-2B5EFE9B7C48}" type="presParOf" srcId="{C6E2887B-F0D0-4118-9BB4-B8FA955A21A7}" destId="{FF6D501B-6D1A-43C7-97DC-14CDF5C56143}" srcOrd="1" destOrd="0" presId="urn:microsoft.com/office/officeart/2005/8/layout/radial6"/>
    <dgm:cxn modelId="{702DEFB2-50A7-4EC3-9277-C27820CB4DFA}" type="presParOf" srcId="{C6E2887B-F0D0-4118-9BB4-B8FA955A21A7}" destId="{DD7AEAB8-371E-4F8E-9B9C-E5D3BA4E37D1}" srcOrd="2" destOrd="0" presId="urn:microsoft.com/office/officeart/2005/8/layout/radial6"/>
    <dgm:cxn modelId="{A0A4B056-EB37-4488-B6BF-9DAB7C3D2887}" type="presParOf" srcId="{C6E2887B-F0D0-4118-9BB4-B8FA955A21A7}" destId="{1E8BA931-E8EC-43E9-A9EA-CEA5A5F845D4}" srcOrd="3" destOrd="0" presId="urn:microsoft.com/office/officeart/2005/8/layout/radial6"/>
    <dgm:cxn modelId="{67667E73-2489-4EF5-8425-351A09E3A705}" type="presParOf" srcId="{C6E2887B-F0D0-4118-9BB4-B8FA955A21A7}" destId="{8334E58C-FEAE-4F7B-9C7C-580F6F8F7199}" srcOrd="4" destOrd="0" presId="urn:microsoft.com/office/officeart/2005/8/layout/radial6"/>
    <dgm:cxn modelId="{4C197C06-6D2E-42EE-86CD-6A8E315C22A7}" type="presParOf" srcId="{C6E2887B-F0D0-4118-9BB4-B8FA955A21A7}" destId="{90196D97-AD7C-43B5-8B6B-6C2C7FDEE18D}" srcOrd="5" destOrd="0" presId="urn:microsoft.com/office/officeart/2005/8/layout/radial6"/>
    <dgm:cxn modelId="{62BBBE96-7849-41C1-8352-05F17D67D658}" type="presParOf" srcId="{C6E2887B-F0D0-4118-9BB4-B8FA955A21A7}" destId="{C87D1D5C-DC79-4BFA-A505-6BF52E60973B}" srcOrd="6" destOrd="0" presId="urn:microsoft.com/office/officeart/2005/8/layout/radial6"/>
    <dgm:cxn modelId="{FCD344EC-320D-4270-BEB2-2F8EE8BAE930}" type="presParOf" srcId="{C6E2887B-F0D0-4118-9BB4-B8FA955A21A7}" destId="{E11B8417-F98A-4C1F-9891-B5641362744F}" srcOrd="7" destOrd="0" presId="urn:microsoft.com/office/officeart/2005/8/layout/radial6"/>
    <dgm:cxn modelId="{9782FEC3-A8DF-4E41-82D2-AF6EEABB8B40}" type="presParOf" srcId="{C6E2887B-F0D0-4118-9BB4-B8FA955A21A7}" destId="{4F2786F8-DF25-4D2D-9BAE-9FFF37B4D63D}" srcOrd="8" destOrd="0" presId="urn:microsoft.com/office/officeart/2005/8/layout/radial6"/>
    <dgm:cxn modelId="{13FE7E50-4D11-47BD-94A9-D6A6F0086F9E}" type="presParOf" srcId="{C6E2887B-F0D0-4118-9BB4-B8FA955A21A7}" destId="{BA4F01CA-2E8B-436B-AC5A-3EA02B15CBD8}" srcOrd="9" destOrd="0" presId="urn:microsoft.com/office/officeart/2005/8/layout/radial6"/>
    <dgm:cxn modelId="{B9C91B9E-4B8C-4647-95D2-09BFAAC21AB6}" type="presParOf" srcId="{C6E2887B-F0D0-4118-9BB4-B8FA955A21A7}" destId="{0710C86F-ACE7-4B2D-8433-0405359C0624}" srcOrd="10" destOrd="0" presId="urn:microsoft.com/office/officeart/2005/8/layout/radial6"/>
    <dgm:cxn modelId="{6105BA5F-A406-41D4-816F-9B9E807504DD}" type="presParOf" srcId="{C6E2887B-F0D0-4118-9BB4-B8FA955A21A7}" destId="{6AA3FA89-EBA3-4DA7-829C-E217DCE19D7D}" srcOrd="11" destOrd="0" presId="urn:microsoft.com/office/officeart/2005/8/layout/radial6"/>
    <dgm:cxn modelId="{3281AAAD-DECF-46CB-A851-05F851B21673}" type="presParOf" srcId="{C6E2887B-F0D0-4118-9BB4-B8FA955A21A7}" destId="{64B95952-5241-40B9-96E2-7C86E75E9345}" srcOrd="12" destOrd="0" presId="urn:microsoft.com/office/officeart/2005/8/layout/radial6"/>
    <dgm:cxn modelId="{2205C063-A1B4-454A-A7F1-E1E347DD6798}" type="presParOf" srcId="{C6E2887B-F0D0-4118-9BB4-B8FA955A21A7}" destId="{59EF67DC-C5BA-4BFB-8153-86B6D2722B88}" srcOrd="13" destOrd="0" presId="urn:microsoft.com/office/officeart/2005/8/layout/radial6"/>
    <dgm:cxn modelId="{3C463AD4-7156-49B9-BF71-2CE6FAFED86E}" type="presParOf" srcId="{C6E2887B-F0D0-4118-9BB4-B8FA955A21A7}" destId="{767C881C-D1AF-455D-A106-0B022C47FE77}" srcOrd="14" destOrd="0" presId="urn:microsoft.com/office/officeart/2005/8/layout/radial6"/>
    <dgm:cxn modelId="{223AE0BA-E7A7-404F-A58A-3DEF58BF7C44}" type="presParOf" srcId="{C6E2887B-F0D0-4118-9BB4-B8FA955A21A7}" destId="{12282371-CFFA-4D46-9BFD-ABF59735EDF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82371-CFFA-4D46-9BFD-ABF59735EDF4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95952-5241-40B9-96E2-7C86E75E9345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4F01CA-2E8B-436B-AC5A-3EA02B15CBD8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7D1D5C-DC79-4BFA-A505-6BF52E60973B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8BA931-E8EC-43E9-A9EA-CEA5A5F845D4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F5E4B-DD09-4933-97AB-B96CC0860B9B}">
      <dsp:nvSpPr>
        <dsp:cNvPr id="0" name=""/>
        <dsp:cNvSpPr/>
      </dsp:nvSpPr>
      <dsp:spPr>
        <a:xfrm>
          <a:off x="4433701" y="1502967"/>
          <a:ext cx="1648197" cy="16481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Kompetenz-bereiche</a:t>
          </a:r>
        </a:p>
      </dsp:txBody>
      <dsp:txXfrm>
        <a:off x="4675074" y="1744340"/>
        <a:ext cx="1165451" cy="1165451"/>
      </dsp:txXfrm>
    </dsp:sp>
    <dsp:sp modelId="{FF6D501B-6D1A-43C7-97DC-14CDF5C56143}">
      <dsp:nvSpPr>
        <dsp:cNvPr id="0" name=""/>
        <dsp:cNvSpPr/>
      </dsp:nvSpPr>
      <dsp:spPr>
        <a:xfrm>
          <a:off x="4680931" y="443"/>
          <a:ext cx="1153737" cy="11537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personale /soziale</a:t>
          </a:r>
        </a:p>
      </dsp:txBody>
      <dsp:txXfrm>
        <a:off x="4849892" y="169404"/>
        <a:ext cx="815815" cy="815815"/>
      </dsp:txXfrm>
    </dsp:sp>
    <dsp:sp modelId="{8334E58C-FEAE-4F7B-9C7C-580F6F8F7199}">
      <dsp:nvSpPr>
        <dsp:cNvPr id="0" name=""/>
        <dsp:cNvSpPr/>
      </dsp:nvSpPr>
      <dsp:spPr>
        <a:xfrm>
          <a:off x="6345045" y="1209493"/>
          <a:ext cx="1153737" cy="11537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sprach-</a:t>
          </a:r>
          <a:r>
            <a:rPr lang="de-DE" sz="1400" kern="1200" dirty="0" err="1"/>
            <a:t>liche</a:t>
          </a:r>
          <a:endParaRPr lang="de-DE" sz="1400" kern="1200" dirty="0"/>
        </a:p>
      </dsp:txBody>
      <dsp:txXfrm>
        <a:off x="6514006" y="1378454"/>
        <a:ext cx="815815" cy="815815"/>
      </dsp:txXfrm>
    </dsp:sp>
    <dsp:sp modelId="{E11B8417-F98A-4C1F-9891-B5641362744F}">
      <dsp:nvSpPr>
        <dsp:cNvPr id="0" name=""/>
        <dsp:cNvSpPr/>
      </dsp:nvSpPr>
      <dsp:spPr>
        <a:xfrm>
          <a:off x="5709410" y="3165776"/>
          <a:ext cx="1153737" cy="11537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Elementa-res</a:t>
          </a:r>
          <a:r>
            <a:rPr lang="de-DE" sz="1400" kern="1200" dirty="0"/>
            <a:t> Wissen</a:t>
          </a:r>
        </a:p>
      </dsp:txBody>
      <dsp:txXfrm>
        <a:off x="5878371" y="3334737"/>
        <a:ext cx="815815" cy="815815"/>
      </dsp:txXfrm>
    </dsp:sp>
    <dsp:sp modelId="{0710C86F-ACE7-4B2D-8433-0405359C0624}">
      <dsp:nvSpPr>
        <dsp:cNvPr id="0" name=""/>
        <dsp:cNvSpPr/>
      </dsp:nvSpPr>
      <dsp:spPr>
        <a:xfrm>
          <a:off x="3652451" y="3165776"/>
          <a:ext cx="1153737" cy="11537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Motorik</a:t>
          </a:r>
        </a:p>
      </dsp:txBody>
      <dsp:txXfrm>
        <a:off x="3821412" y="3334737"/>
        <a:ext cx="815815" cy="815815"/>
      </dsp:txXfrm>
    </dsp:sp>
    <dsp:sp modelId="{59EF67DC-C5BA-4BFB-8153-86B6D2722B88}">
      <dsp:nvSpPr>
        <dsp:cNvPr id="0" name=""/>
        <dsp:cNvSpPr/>
      </dsp:nvSpPr>
      <dsp:spPr>
        <a:xfrm>
          <a:off x="3016816" y="1209493"/>
          <a:ext cx="1153737" cy="115373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Wahr-</a:t>
          </a:r>
          <a:r>
            <a:rPr lang="de-DE" sz="1400" kern="1200" dirty="0" err="1"/>
            <a:t>nehmung</a:t>
          </a:r>
          <a:endParaRPr lang="de-DE" sz="1400" kern="1200" dirty="0"/>
        </a:p>
      </dsp:txBody>
      <dsp:txXfrm>
        <a:off x="3185777" y="1378454"/>
        <a:ext cx="815815" cy="81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B704F-1739-4325-AB1B-436D621D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EA1D9D-F302-42D7-94AD-CF7B9568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31BEB-4F19-430B-BBC8-488DF160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0A69AA-F973-4C34-A0B3-D54BF5D9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500097-7D50-4107-9C18-884EC44D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26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E6FF7-2BCE-4695-AAA9-F25E359F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F0F8F9-CD18-409F-9C38-B9B480B94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0F6373-E0D2-4038-A3D6-9851C7A5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D9E0F9-809E-483E-950F-530746C4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9ADB19-ABC2-4735-86F9-0F8C96C8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5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6B2CEB-23BB-402D-999D-5ADE0FE68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FFF6D3-F657-4C7E-AC93-648981E52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DF9C61-7BFC-4476-BEEB-EAE7596A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C2075-E830-4653-A49C-057BB4D5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0BC9B4-169C-4200-A6AB-9FEA8460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07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A77E7-0B79-4B45-9500-6B8AFD7F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1EE5C-079A-4FD5-8971-F049FA54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842B86-FFAD-4860-A425-164FFE0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C2564E-A0F3-46E8-A021-DA44157E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839D2B-B559-45DA-AF3E-EBCCABE9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85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58F8F-E07E-42AC-81BA-0DE2D47E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DC9831-5A3D-4CF9-957E-90C493AB5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D0656E-6399-4A13-A675-C0C86ECE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8609FE-945B-4E05-AB22-959F1EC5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A87258-DFC8-45BB-B25A-0CCFD7EF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63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3D8B1-A2B7-4B72-84AD-FB4D6905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371A4A-232A-46F8-ADA3-032952040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B7C187-1BA8-40E0-B63C-3F5055379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88F210-44D0-48D9-A8C8-C1964655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594012-EE36-4DD2-B4C1-75ED7712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7C3F20-1C50-4633-8890-C890D899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06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76D75-F093-47B5-8BDB-1A3CAB93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8F918A-81D2-4529-B1DA-41276B917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9E0026-8E7E-4245-BF54-4AE0EAD51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E2570A-EE65-430B-9B74-02A5B6869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2FB116-8B4F-4110-AD67-571305F4E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A61829-41FD-4E56-94F5-37380F7D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F1F19A-0528-49BD-9B26-258CEE8B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876381-FAE4-401F-BE2F-476850E9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3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047EE-EB19-42E7-BBF7-28227BB7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0E5194-6477-42FE-BEC8-149A9764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72FC1-9D6A-4FB8-BD2C-E5C35A8E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A0DCBB-DAF6-4CF7-8E99-65CAACFC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40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23091B-63FD-4D73-B0BE-0378F698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239A00-E861-4D85-A6FA-EA98A616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8FB2EE-7A46-45DF-93D5-612C5B30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6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CEA54-F94B-440A-AF49-99CC5104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D6BB27-C44D-441B-8673-626687E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D938B8-62DE-4905-ACC6-D7BF23E66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01E326-EC20-4829-BE3E-0D744F29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13E812-3E04-4D94-801A-22D8C1D7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AEA826-98B4-434F-8F29-166F7A63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3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D5CDC-8CC9-49E4-A7F3-C6A80E23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AB5E1D-869B-40D5-9398-A21B6D22A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26CA14-C9E6-41E4-9462-845AC5BBF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918C2D-5017-4BDC-AE7E-4371A645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80B-EA0A-4AC5-9BDF-0D905973E9D0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70FB3A-88D4-40D8-807B-7472F3C0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D76247-3740-4D19-A2F9-5550F75C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BCCE-955D-4F60-A199-437B8CE15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04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B3A47E-F24F-473F-817E-E2EBBC0A8E42}"/>
              </a:ext>
            </a:extLst>
          </p:cNvPr>
          <p:cNvGrpSpPr/>
          <p:nvPr userDrawn="1"/>
        </p:nvGrpSpPr>
        <p:grpSpPr>
          <a:xfrm>
            <a:off x="-1222744" y="6337498"/>
            <a:ext cx="14601398" cy="642723"/>
            <a:chOff x="-1222744" y="6346376"/>
            <a:chExt cx="14601398" cy="642723"/>
          </a:xfrm>
        </p:grpSpPr>
        <p:pic>
          <p:nvPicPr>
            <p:cNvPr id="8" name="Picture 6" descr="Bildergebnis für kinderreihe clipart&quot;">
              <a:extLst>
                <a:ext uri="{FF2B5EF4-FFF2-40B4-BE49-F238E27FC236}">
                  <a16:creationId xmlns:a16="http://schemas.microsoft.com/office/drawing/2014/main" id="{250200D4-BFEB-4EFE-A714-3F00716690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42" b="8232"/>
            <a:stretch/>
          </p:blipFill>
          <p:spPr bwMode="auto">
            <a:xfrm>
              <a:off x="2419386" y="6425951"/>
              <a:ext cx="3663888" cy="43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Bildergebnis für kinderreihe clipart&quot;">
              <a:extLst>
                <a:ext uri="{FF2B5EF4-FFF2-40B4-BE49-F238E27FC236}">
                  <a16:creationId xmlns:a16="http://schemas.microsoft.com/office/drawing/2014/main" id="{EABC9328-84B6-46EF-8A6C-A2A32DAEE7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74"/>
            <a:stretch/>
          </p:blipFill>
          <p:spPr bwMode="auto">
            <a:xfrm>
              <a:off x="-1222744" y="6447155"/>
              <a:ext cx="366388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6B55399-3E52-4019-A492-E5B92CA947D7}"/>
                </a:ext>
              </a:extLst>
            </p:cNvPr>
            <p:cNvSpPr/>
            <p:nvPr/>
          </p:nvSpPr>
          <p:spPr bwMode="auto">
            <a:xfrm>
              <a:off x="-1222744" y="6823136"/>
              <a:ext cx="3698794" cy="1447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76BE1FD-EBDD-4DF1-9BE0-7138590CDC2B}"/>
                </a:ext>
              </a:extLst>
            </p:cNvPr>
            <p:cNvSpPr/>
            <p:nvPr/>
          </p:nvSpPr>
          <p:spPr bwMode="auto">
            <a:xfrm>
              <a:off x="2396614" y="6346376"/>
              <a:ext cx="3698794" cy="1447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6" descr="Bildergebnis für kinderreihe clipart&quot;">
              <a:extLst>
                <a:ext uri="{FF2B5EF4-FFF2-40B4-BE49-F238E27FC236}">
                  <a16:creationId xmlns:a16="http://schemas.microsoft.com/office/drawing/2014/main" id="{3AF3AFF9-6F3C-492C-B932-FAC13E2953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42" b="8232"/>
            <a:stretch/>
          </p:blipFill>
          <p:spPr bwMode="auto">
            <a:xfrm>
              <a:off x="9702632" y="6447155"/>
              <a:ext cx="3663888" cy="43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Bildergebnis für kinderreihe clipart&quot;">
              <a:extLst>
                <a:ext uri="{FF2B5EF4-FFF2-40B4-BE49-F238E27FC236}">
                  <a16:creationId xmlns:a16="http://schemas.microsoft.com/office/drawing/2014/main" id="{FDC6209E-EC8F-4282-8288-170DC658B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74"/>
            <a:stretch/>
          </p:blipFill>
          <p:spPr bwMode="auto">
            <a:xfrm>
              <a:off x="6060502" y="6468359"/>
              <a:ext cx="366388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0EE9914-C2BC-4BC1-A3BD-6EDC79AE5BE9}"/>
                </a:ext>
              </a:extLst>
            </p:cNvPr>
            <p:cNvSpPr/>
            <p:nvPr/>
          </p:nvSpPr>
          <p:spPr bwMode="auto">
            <a:xfrm>
              <a:off x="6060502" y="6844340"/>
              <a:ext cx="3698794" cy="1447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66B35D8-E49B-4A2C-B450-ED16C5A0B13F}"/>
                </a:ext>
              </a:extLst>
            </p:cNvPr>
            <p:cNvSpPr/>
            <p:nvPr/>
          </p:nvSpPr>
          <p:spPr bwMode="auto">
            <a:xfrm>
              <a:off x="9679860" y="6367580"/>
              <a:ext cx="3698794" cy="1447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D4B090-4C27-4B8A-8E97-1F0A1E60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AE7E4C-743D-4BE4-A8F3-B3F0D5C4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60EC59-7032-4EAB-A36B-EF41785AF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C14980B-EA0A-4AC5-9BDF-0D905973E9D0}" type="datetimeFigureOut">
              <a:rPr lang="de-DE" smtClean="0"/>
              <a:pPr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E188F-B319-4023-9C41-D288E18C5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8A3651-6952-487B-959B-67CC704EB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3830" y="61549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ECBCCE-955D-4F60-A199-437B8CE15F8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veat Brus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FECE285-E322-41E4-8C54-CBC42E05B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7" y="4071011"/>
            <a:ext cx="13231446" cy="23627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54D253-8ED3-4F73-893A-119D63930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818" y="1727581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de-DE" sz="6600" dirty="0">
                <a:solidFill>
                  <a:srgbClr val="B5C803"/>
                </a:solidFill>
              </a:rPr>
              <a:t>Erfolgreich</a:t>
            </a:r>
            <a:r>
              <a:rPr lang="de-DE" sz="6600" dirty="0"/>
              <a:t> </a:t>
            </a:r>
            <a:r>
              <a:rPr lang="de-DE" sz="6600" dirty="0">
                <a:solidFill>
                  <a:srgbClr val="B5C803"/>
                </a:solidFill>
              </a:rPr>
              <a:t>starten</a:t>
            </a:r>
            <a:br>
              <a:rPr lang="de-DE" sz="6600" dirty="0"/>
            </a:br>
            <a:r>
              <a:rPr lang="de-DE" sz="4800" dirty="0"/>
              <a:t>			vom Elternhaus</a:t>
            </a:r>
            <a:br>
              <a:rPr lang="de-DE" sz="4800" dirty="0"/>
            </a:br>
            <a:r>
              <a:rPr lang="de-DE" sz="4800" dirty="0"/>
              <a:t>				zum Kindergarten</a:t>
            </a:r>
            <a:br>
              <a:rPr lang="de-DE" sz="4800" dirty="0"/>
            </a:br>
            <a:r>
              <a:rPr lang="de-DE" sz="4800" dirty="0"/>
              <a:t>					zur Grundschule</a:t>
            </a:r>
            <a:endParaRPr lang="de-DE" sz="6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7E6E82-537E-4BE8-8D51-853397E8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976" y="407994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de-DE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INFORMATIONSVERANSTALTUNG FÜR ELTERN </a:t>
            </a:r>
          </a:p>
          <a:p>
            <a:pPr algn="r"/>
            <a:r>
              <a:rPr lang="de-DE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AM 10.01.2023</a:t>
            </a:r>
          </a:p>
          <a:p>
            <a:pPr algn="r"/>
            <a:endParaRPr lang="de-DE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6" descr="Bildergebnis für start">
            <a:extLst>
              <a:ext uri="{FF2B5EF4-FFF2-40B4-BE49-F238E27FC236}">
                <a16:creationId xmlns:a16="http://schemas.microsoft.com/office/drawing/2014/main" id="{3CD9B00D-F6CB-472B-9D63-B12C4BE37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9623085" y="113249"/>
            <a:ext cx="2019300" cy="29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DFE648D-D73F-4D26-8430-9C7B6DE071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4" t="27314" r="44062" b="15599"/>
          <a:stretch/>
        </p:blipFill>
        <p:spPr>
          <a:xfrm>
            <a:off x="616183" y="2984047"/>
            <a:ext cx="2720344" cy="18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elementares Wissen: Mathematik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Das Kind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vergleichen, Merkmale unterscheiden und ordnen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Formen benennen,  wiedererkennen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zählt bis 10 oder weiter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Mengen bis 3 simultan erfassen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kennt Punktmengen des Würfels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kennt verschiedene Verwendungs-</a:t>
            </a:r>
            <a:br>
              <a:rPr lang="de-DE" dirty="0"/>
            </a:br>
            <a:r>
              <a:rPr lang="de-DE" dirty="0" err="1"/>
              <a:t>situationen</a:t>
            </a:r>
            <a:r>
              <a:rPr lang="de-DE" dirty="0"/>
              <a:t> von Zahlen</a:t>
            </a:r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ildergebnis für elementares Wissen: Mathematik">
            <a:extLst>
              <a:ext uri="{FF2B5EF4-FFF2-40B4-BE49-F238E27FC236}">
                <a16:creationId xmlns:a16="http://schemas.microsoft.com/office/drawing/2014/main" id="{844B238D-2FBF-4D70-8E6F-ACAF37FD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19" y="3740726"/>
            <a:ext cx="3498581" cy="19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Was können Eltern tun?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394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ein geregelter Tagesablauf gibt Kindern Sicherheit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Kinder erzählen lassen, ihnen zuhören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Vorlesen und darüber sprechen, ebenso bei Filmen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Situationen zum Ordnen und Zählen nutzen, z.B. beim Aufräumen oder Tischdecken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Würfelspiele spielen, gemeinsam spielen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häufige Bewegung an der frischen Luft, z.B. Sport treiben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mit anderen Kindern spielen lassen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endParaRPr lang="de-DE" dirty="0"/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F891251-C000-4050-8A8F-5CDF4D48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0" y="2488259"/>
            <a:ext cx="2626911" cy="26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Was können Eltern tun?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727"/>
            <a:ext cx="9169400" cy="46458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sz="2400" dirty="0"/>
              <a:t>ein begleiteter Umgang mit digitalen Medien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sz="2400" dirty="0"/>
              <a:t>kleine Arbeitsaufträge ausführen lassen </a:t>
            </a:r>
            <a:br>
              <a:rPr lang="de-DE" sz="2400" dirty="0"/>
            </a:br>
            <a:r>
              <a:rPr lang="de-DE" sz="2400" dirty="0"/>
              <a:t>(z.B. den Tisch decken, Gang zum Bäcker)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sz="2400" dirty="0"/>
              <a:t>auf Regeln achten, konsequent sein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sz="2400" dirty="0"/>
              <a:t>Ausdauer und Konzentration fördern (z.B. malen, puzzeln, Hörspiele hören, kreative Tätigkeiten: Instrument spielen)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sz="2400" dirty="0"/>
              <a:t>Selbstwertgefühl stärken, Erfolge und Anstrengungen loben, Umgang mit Misserfolg üben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sz="2400" dirty="0"/>
              <a:t>Selbstständigkeit fördern, z.B. beim Anziehen</a:t>
            </a:r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8E99E0-6496-497D-91F1-2F3440CF3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929" y="1678727"/>
            <a:ext cx="3035871" cy="20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Was tut die Grundschule? 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471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Schulanmeldung 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Gespräche mit dem Kindergarten (Bildungsdokumentation)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Zurückstellung bei gesundheitlichen Risiken; liegt im Entscheidungsbereich der Schulleitung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vorzeitige Einschulung bei körperlicher, geistiger und sozialer Voraussetzung; liegt im Entscheidungsbereich der Schulleitung (Einzelfallentscheidung)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Kooperation mit der KITA vor der Einschulung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flexible Schuleingangsphase (Verbleib 1-3 Jahre)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de-DE" dirty="0"/>
              <a:t>evtl. AO-SF-Verfahren: Feststellung eines sonderpädagogischen Förderbedarfs</a:t>
            </a:r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ildergebnis für Schuleingangsphase">
            <a:extLst>
              <a:ext uri="{FF2B5EF4-FFF2-40B4-BE49-F238E27FC236}">
                <a16:creationId xmlns:a16="http://schemas.microsoft.com/office/drawing/2014/main" id="{CE988641-9426-475D-8DA4-B1F7F83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2128044"/>
            <a:ext cx="280987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F9CDC-E372-4D7A-9B4B-1692D516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B5C803"/>
                </a:solidFill>
              </a:rPr>
              <a:t>Erfolgreich starten…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2DC2F-2C35-4C28-B31A-CE638804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33" y="3900957"/>
            <a:ext cx="2219325" cy="20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60CA29-19E1-4918-93B1-DCD630E41580}"/>
              </a:ext>
            </a:extLst>
          </p:cNvPr>
          <p:cNvSpPr txBox="1"/>
          <p:nvPr/>
        </p:nvSpPr>
        <p:spPr>
          <a:xfrm>
            <a:off x="1352549" y="2005012"/>
            <a:ext cx="10270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Ihre Aufmerksamkeit bedanken sich </a:t>
            </a:r>
          </a:p>
          <a:p>
            <a:endParaRPr lang="de-DE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1438275" algn="ctr"/>
                <a:tab pos="4572000" algn="ctr"/>
                <a:tab pos="7448550" algn="ctr"/>
              </a:tabLst>
            </a:pPr>
            <a:r>
              <a:rPr lang="de-DE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Claudia Borrmann	        &amp;              Anika Ehrt und Wiltrud </a:t>
            </a:r>
            <a:r>
              <a:rPr lang="de-DE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Golpon</a:t>
            </a:r>
            <a:r>
              <a:rPr lang="de-DE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-Stroh</a:t>
            </a:r>
          </a:p>
        </p:txBody>
      </p:sp>
      <p:pic>
        <p:nvPicPr>
          <p:cNvPr id="8" name="Picture 6" descr="Bildergebnis für start">
            <a:extLst>
              <a:ext uri="{FF2B5EF4-FFF2-40B4-BE49-F238E27FC236}">
                <a16:creationId xmlns:a16="http://schemas.microsoft.com/office/drawing/2014/main" id="{18D6A320-CDDC-4130-AF4F-FCEBAAA84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06" y="4047484"/>
            <a:ext cx="2317473" cy="24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rechtliche grundlage kita">
            <a:extLst>
              <a:ext uri="{FF2B5EF4-FFF2-40B4-BE49-F238E27FC236}">
                <a16:creationId xmlns:a16="http://schemas.microsoft.com/office/drawing/2014/main" id="{60ABB06A-8A62-4CB1-8432-1A3F610AA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65"/>
          <a:stretch/>
        </p:blipFill>
        <p:spPr bwMode="auto">
          <a:xfrm>
            <a:off x="9740630" y="5291357"/>
            <a:ext cx="1882547" cy="12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116"/>
          </a:xfrm>
        </p:spPr>
        <p:txBody>
          <a:bodyPr>
            <a:normAutofit fontScale="90000"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3100" dirty="0">
                <a:latin typeface="Open Sans SemiBold" panose="020B0706030804020204" pitchFamily="34" charset="0"/>
              </a:rPr>
              <a:t>Warum die</a:t>
            </a:r>
            <a:r>
              <a:rPr lang="de-DE" sz="31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heutige Veranstaltung 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242"/>
            <a:ext cx="10515600" cy="475472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de-DE" dirty="0"/>
              <a:t>Die Kindertagesstätte St. </a:t>
            </a:r>
            <a:r>
              <a:rPr lang="de-DE" dirty="0" err="1"/>
              <a:t>Willibrord</a:t>
            </a:r>
            <a:r>
              <a:rPr lang="de-DE" dirty="0"/>
              <a:t> strebt die Zertifizierung zum Familienzentrum an (derzeit Familienzentrum in Zertifizierung)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de-DE" dirty="0"/>
              <a:t>Wegen des gemeinsamen Sozialraumes, der geographischen Nähe und der sehr hohen Anzahlen von Kindern, die von St. </a:t>
            </a:r>
            <a:r>
              <a:rPr lang="de-DE" dirty="0" err="1"/>
              <a:t>Willibrord</a:t>
            </a:r>
            <a:r>
              <a:rPr lang="de-DE" dirty="0"/>
              <a:t> an die GGS Alt-Merkstein wechseln, haben Kita und Schule im August 2022 einen Kooperationsvertrag geschlossen.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de-DE" dirty="0"/>
              <a:t>Die heutige Veranstaltung dient dazu, Ihnen als Eltern einen informellen Überblick darüber zu verschaffen, welche Fertigkeiten und Fähigkeiten einen erfolgreichen Start Ihres Kindes in die Grundschule begünstigen.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de-DE" dirty="0"/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Das gemeinsame Ziel 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</a:pPr>
            <a:r>
              <a:rPr lang="de-DE" dirty="0"/>
              <a:t>... von Familie,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</a:pPr>
            <a:r>
              <a:rPr lang="de-DE" sz="2800" dirty="0"/>
              <a:t>Kindergarten und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</a:pPr>
            <a:r>
              <a:rPr lang="de-DE" sz="2800" dirty="0"/>
              <a:t>Grundschule</a:t>
            </a:r>
          </a:p>
          <a:p>
            <a:pPr marL="1162050" lvl="1" indent="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de-DE" dirty="0"/>
              <a:t>ist </a:t>
            </a:r>
            <a:r>
              <a:rPr lang="de-DE" sz="2800" dirty="0"/>
              <a:t>die bestmögliche Förderung der Kinder </a:t>
            </a:r>
          </a:p>
          <a:p>
            <a:pPr marL="1162050" lvl="1" indent="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de-DE" sz="2800" dirty="0"/>
              <a:t>und damit der erfolgreiche Start </a:t>
            </a:r>
          </a:p>
          <a:p>
            <a:pPr marL="1162050" lvl="1" indent="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de-DE" sz="2800" dirty="0"/>
              <a:t>in ein selbstständiges Leben 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de-DE" dirty="0"/>
              <a:t>Was können Eltern,</a:t>
            </a:r>
            <a:br>
              <a:rPr lang="de-DE" dirty="0"/>
            </a:br>
            <a:r>
              <a:rPr lang="de-DE" dirty="0"/>
              <a:t>Kindertagesstätte</a:t>
            </a:r>
            <a:br>
              <a:rPr lang="de-DE" dirty="0"/>
            </a:br>
            <a:r>
              <a:rPr lang="de-DE" dirty="0"/>
              <a:t>und Grundschule tun?</a:t>
            </a: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</a:pPr>
            <a:endParaRPr lang="de-DE" dirty="0"/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ergebnis für erfolgreiche Start  in ein selbstständiges Leben">
            <a:extLst>
              <a:ext uri="{FF2B5EF4-FFF2-40B4-BE49-F238E27FC236}">
                <a16:creationId xmlns:a16="http://schemas.microsoft.com/office/drawing/2014/main" id="{FDE71D37-DF7A-49FD-B9F9-2181E8E5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79043"/>
            <a:ext cx="2449286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Ganzheitlicher Erziehungs- und Bildungsauftrag </a:t>
            </a:r>
            <a:b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von Kita und Grundschule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FC0B11F-5B58-4DDA-88D5-A3E3716CB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908373"/>
              </p:ext>
            </p:extLst>
          </p:nvPr>
        </p:nvGraphicFramePr>
        <p:xfrm>
          <a:off x="458186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BF5E4B-DD09-4933-97AB-B96CC086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AFBF5E4B-DD09-4933-97AB-B96CC0860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AFBF5E4B-DD09-4933-97AB-B96CC086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AFBF5E4B-DD09-4933-97AB-B96CC086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D501B-6D1A-43C7-97DC-14CDF5C5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FF6D501B-6D1A-43C7-97DC-14CDF5C5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FF6D501B-6D1A-43C7-97DC-14CDF5C5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FF6D501B-6D1A-43C7-97DC-14CDF5C5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BA931-E8EC-43E9-A9EA-CEA5A5F84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1E8BA931-E8EC-43E9-A9EA-CEA5A5F84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1E8BA931-E8EC-43E9-A9EA-CEA5A5F84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1E8BA931-E8EC-43E9-A9EA-CEA5A5F84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34E58C-FEAE-4F7B-9C7C-580F6F8F7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8334E58C-FEAE-4F7B-9C7C-580F6F8F7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8334E58C-FEAE-4F7B-9C7C-580F6F8F7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8334E58C-FEAE-4F7B-9C7C-580F6F8F7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7D1D5C-DC79-4BFA-A505-6BF52E60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C87D1D5C-DC79-4BFA-A505-6BF52E60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C87D1D5C-DC79-4BFA-A505-6BF52E60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C87D1D5C-DC79-4BFA-A505-6BF52E60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1B8417-F98A-4C1F-9891-B5641362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E11B8417-F98A-4C1F-9891-B56413627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E11B8417-F98A-4C1F-9891-B5641362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E11B8417-F98A-4C1F-9891-B5641362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4F01CA-2E8B-436B-AC5A-3EA02B15C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A4F01CA-2E8B-436B-AC5A-3EA02B15C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BA4F01CA-2E8B-436B-AC5A-3EA02B15C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BA4F01CA-2E8B-436B-AC5A-3EA02B15C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10C86F-ACE7-4B2D-8433-0405359C0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0710C86F-ACE7-4B2D-8433-0405359C0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0710C86F-ACE7-4B2D-8433-0405359C0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0710C86F-ACE7-4B2D-8433-0405359C0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B95952-5241-40B9-96E2-7C86E75E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64B95952-5241-40B9-96E2-7C86E75E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64B95952-5241-40B9-96E2-7C86E75E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64B95952-5241-40B9-96E2-7C86E75E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EF67DC-C5BA-4BFB-8153-86B6D272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59EF67DC-C5BA-4BFB-8153-86B6D2722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59EF67DC-C5BA-4BFB-8153-86B6D272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59EF67DC-C5BA-4BFB-8153-86B6D272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282371-CFFA-4D46-9BFD-ABF59735E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12282371-CFFA-4D46-9BFD-ABF59735E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12282371-CFFA-4D46-9BFD-ABF59735E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12282371-CFFA-4D46-9BFD-ABF59735E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graphicEl>
                                              <a:dgm id="{AFBF5E4B-DD09-4933-97AB-B96CC0860B9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graphicEl>
                                              <a:dgm id="{FF6D501B-6D1A-43C7-97DC-14CDF5C56143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graphicEl>
                                              <a:dgm id="{1E8BA931-E8EC-43E9-A9EA-CEA5A5F845D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graphicEl>
                                              <a:dgm id="{8334E58C-FEAE-4F7B-9C7C-580F6F8F7199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graphicEl>
                                              <a:dgm id="{C87D1D5C-DC79-4BFA-A505-6BF52E60973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graphicEl>
                                              <a:dgm id="{E11B8417-F98A-4C1F-9891-B5641362744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graphicEl>
                                              <a:dgm id="{BA4F01CA-2E8B-436B-AC5A-3EA02B15CBD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graphicEl>
                                              <a:dgm id="{0710C86F-ACE7-4B2D-8433-0405359C062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graphicEl>
                                              <a:dgm id="{64B95952-5241-40B9-96E2-7C86E75E934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">
                                            <p:graphicEl>
                                              <a:dgm id="{59EF67DC-C5BA-4BFB-8153-86B6D2722B8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graphicEl>
                                              <a:dgm id="{12282371-CFFA-4D46-9BFD-ABF59735EDF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/>
        </p:bldSub>
      </p:bldGraphic>
      <p:bldGraphic spid="6" grpId="3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personale / soziale Kompetenzen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Das Kind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hält Regeln ein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Bedürfnisse zurückstellen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hilft anderen und nimmt Hilfe an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lernt Konfliktlösestrategien kennen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berücksichtigt die Wünsche anderer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sich für eine Zeit lang alleine beschäftigen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mit Enttäuschungen fertig werden, Kritik und Tadel aushalten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de-DE" dirty="0"/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dergebnis für gemeinsames lernen&quot;">
            <a:extLst>
              <a:ext uri="{FF2B5EF4-FFF2-40B4-BE49-F238E27FC236}">
                <a16:creationId xmlns:a16="http://schemas.microsoft.com/office/drawing/2014/main" id="{9A385C0D-F0CA-48E7-A984-E70E2467A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7185" y="2076095"/>
            <a:ext cx="3056615" cy="22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sprachliche Kompetenzen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Das Kind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in ganzen Sätzen sprechen 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hat einen altersangemessenen Wortschatz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zuhören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spricht Laute und Endungen korrekt aus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beginnt Laute herauszuhören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beginnt Silben zu klatschen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erkennt Reime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erkennt Symbole </a:t>
            </a:r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gebnis für sprechen">
            <a:extLst>
              <a:ext uri="{FF2B5EF4-FFF2-40B4-BE49-F238E27FC236}">
                <a16:creationId xmlns:a16="http://schemas.microsoft.com/office/drawing/2014/main" id="{54DFF87B-A1C3-4BBA-8BA7-4B8E21F8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039" y="2616200"/>
            <a:ext cx="190530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Wahrnehmung">
            <a:extLst>
              <a:ext uri="{FF2B5EF4-FFF2-40B4-BE49-F238E27FC236}">
                <a16:creationId xmlns:a16="http://schemas.microsoft.com/office/drawing/2014/main" id="{6973D3D8-E365-4BF7-9134-DD9175CC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29" y="2514600"/>
            <a:ext cx="266876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Wahrnehmung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Das Kind...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unterscheidet Formen und Farben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Geräusche und Töne unterscheiden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nimmt mündliche Anweisungen auf und setzt sie um !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klatscht Rhythmen nach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unterscheidet Temperaturen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ertastet Formen und Materialien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schätzt seine Kraft im Spiel mit anderen ein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unterscheidet rechts, links, oben, unten, vorn, hinten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findet Räume in seiner vertrauten Umgebung wieder </a:t>
            </a:r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Grobmotorik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Das Kind...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beherrscht die Koordination von Auge und Hand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Bewegungen nachahmen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balancieren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lernt seinen Bewegungsdrang zu beherrschen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alltägliche Bewegungsabläufe zügig durchführen </a:t>
            </a:r>
            <a:br>
              <a:rPr lang="de-DE" dirty="0"/>
            </a:br>
            <a:r>
              <a:rPr lang="de-DE" dirty="0"/>
              <a:t>(Aufräumen, Stuhl schieben, Kreis bilden)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zieht sich selbstständig an und aus </a:t>
            </a:r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ildergebnis für Grobmotorik">
            <a:extLst>
              <a:ext uri="{FF2B5EF4-FFF2-40B4-BE49-F238E27FC236}">
                <a16:creationId xmlns:a16="http://schemas.microsoft.com/office/drawing/2014/main" id="{113BBB37-B9EE-44F2-B3BA-75BD24C3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61" y="2235200"/>
            <a:ext cx="241935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gebnis für Grobmotorik">
            <a:extLst>
              <a:ext uri="{FF2B5EF4-FFF2-40B4-BE49-F238E27FC236}">
                <a16:creationId xmlns:a16="http://schemas.microsoft.com/office/drawing/2014/main" id="{C0B219E4-54D6-4FF8-8266-436101A7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564063"/>
            <a:ext cx="241935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rgebnis für Feinmotorik">
            <a:extLst>
              <a:ext uri="{FF2B5EF4-FFF2-40B4-BE49-F238E27FC236}">
                <a16:creationId xmlns:a16="http://schemas.microsoft.com/office/drawing/2014/main" id="{3632922B-A3D0-407E-922C-92C3AED0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02" y="4167188"/>
            <a:ext cx="35718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CDF5325-CF92-429D-974A-8646E1BDA25C}"/>
              </a:ext>
            </a:extLst>
          </p:cNvPr>
          <p:cNvSpPr/>
          <p:nvPr/>
        </p:nvSpPr>
        <p:spPr>
          <a:xfrm>
            <a:off x="7028385" y="4119688"/>
            <a:ext cx="2019300" cy="9636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E11AA5-C888-44B1-A18E-BCA2052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505950" algn="r"/>
              </a:tabLst>
            </a:pPr>
            <a:r>
              <a:rPr lang="de-DE" dirty="0">
                <a:solidFill>
                  <a:srgbClr val="B5C803"/>
                </a:solidFill>
              </a:rPr>
              <a:t>Erfolgreich starten…</a:t>
            </a:r>
            <a:br>
              <a:rPr lang="de-DE" dirty="0">
                <a:solidFill>
                  <a:srgbClr val="B5C803"/>
                </a:solidFill>
              </a:rPr>
            </a:br>
            <a:r>
              <a:rPr lang="de-DE" dirty="0">
                <a:solidFill>
                  <a:srgbClr val="B5C803"/>
                </a:solidFill>
              </a:rPr>
              <a:t>	</a:t>
            </a:r>
            <a:r>
              <a:rPr lang="de-DE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Feinmotorik</a:t>
            </a:r>
            <a:endParaRPr lang="de-DE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1F493-A4C9-4A3C-8923-F2D79623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Das Kind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beherrscht die Handhabung verschiedener Stifte, Schere, Kleber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schneidet einfache Formen aus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besitzt die Fähigkeit, Papier zu reißen oder zu falten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einen Stift halten, damit malen und beim Ausmalen Begrenzungen einhalten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de-DE" dirty="0"/>
              <a:t>kann vorgegebene Formen und Linien nachmalen</a:t>
            </a:r>
          </a:p>
        </p:txBody>
      </p:sp>
      <p:pic>
        <p:nvPicPr>
          <p:cNvPr id="5" name="Picture 6" descr="Bildergebnis für start">
            <a:extLst>
              <a:ext uri="{FF2B5EF4-FFF2-40B4-BE49-F238E27FC236}">
                <a16:creationId xmlns:a16="http://schemas.microsoft.com/office/drawing/2014/main" id="{BB8F643D-7584-4486-8147-60A7248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9936" r="36411" b="19694"/>
          <a:stretch/>
        </p:blipFill>
        <p:spPr bwMode="auto">
          <a:xfrm rot="786820">
            <a:off x="10680538" y="405477"/>
            <a:ext cx="817612" cy="1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Breitbild</PresentationFormat>
  <Paragraphs>102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Caveat Brush</vt:lpstr>
      <vt:lpstr>Open Sans</vt:lpstr>
      <vt:lpstr>Open Sans SemiBold</vt:lpstr>
      <vt:lpstr>Office</vt:lpstr>
      <vt:lpstr>Erfolgreich starten    vom Elternhaus     zum Kindergarten      zur Grundschule</vt:lpstr>
      <vt:lpstr>Erfolgreich starten…  Warum die heutige Veranstaltung ? </vt:lpstr>
      <vt:lpstr>Erfolgreich starten…  Das gemeinsame Ziel </vt:lpstr>
      <vt:lpstr>Erfolgreich starten…  Ganzheitlicher Erziehungs- und Bildungsauftrag   von Kita und Grundschule</vt:lpstr>
      <vt:lpstr>Erfolgreich starten…  personale / soziale Kompetenzen</vt:lpstr>
      <vt:lpstr>Erfolgreich starten…  sprachliche Kompetenzen</vt:lpstr>
      <vt:lpstr>Erfolgreich starten…  Wahrnehmung</vt:lpstr>
      <vt:lpstr>Erfolgreich starten…  Grobmotorik</vt:lpstr>
      <vt:lpstr>Erfolgreich starten…  Feinmotorik</vt:lpstr>
      <vt:lpstr>Erfolgreich starten…  elementares Wissen: Mathematik</vt:lpstr>
      <vt:lpstr>Erfolgreich starten…  Was können Eltern tun?</vt:lpstr>
      <vt:lpstr>Erfolgreich starten…  Was können Eltern tun?</vt:lpstr>
      <vt:lpstr>Erfolgreich starten…  Was tut die Grundschule? </vt:lpstr>
      <vt:lpstr>Erfolgreich starten…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Erfolgreich starten    vom Elternhaus     zum Kindergarten      zur Grundschule</dc:title>
  <dc:creator>michael braun</dc:creator>
  <cp:lastModifiedBy>Sonja Patzer</cp:lastModifiedBy>
  <cp:revision>50</cp:revision>
  <cp:lastPrinted>2023-03-01T10:45:22Z</cp:lastPrinted>
  <dcterms:created xsi:type="dcterms:W3CDTF">2020-02-09T11:17:34Z</dcterms:created>
  <dcterms:modified xsi:type="dcterms:W3CDTF">2023-03-01T10:48:16Z</dcterms:modified>
</cp:coreProperties>
</file>